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8" r:id="rId3"/>
    <p:sldId id="287" r:id="rId4"/>
    <p:sldId id="288" r:id="rId5"/>
    <p:sldId id="259" r:id="rId6"/>
    <p:sldId id="289" r:id="rId7"/>
    <p:sldId id="295" r:id="rId8"/>
    <p:sldId id="296" r:id="rId9"/>
    <p:sldId id="299" r:id="rId10"/>
    <p:sldId id="298" r:id="rId11"/>
    <p:sldId id="297" r:id="rId12"/>
    <p:sldId id="300" r:id="rId13"/>
    <p:sldId id="309" r:id="rId14"/>
    <p:sldId id="308" r:id="rId15"/>
    <p:sldId id="325" r:id="rId16"/>
    <p:sldId id="326" r:id="rId17"/>
    <p:sldId id="317" r:id="rId18"/>
    <p:sldId id="318" r:id="rId19"/>
    <p:sldId id="323" r:id="rId20"/>
    <p:sldId id="324" r:id="rId21"/>
    <p:sldId id="279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  <p:embeddedFont>
      <p:font typeface="Arv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57C"/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531F3-DB58-4FBA-BB68-D3DD96A378DD}">
  <a:tblStyle styleId="{F60531F3-DB58-4FBA-BB68-D3DD96A378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186" autoAdjust="0"/>
  </p:normalViewPr>
  <p:slideViewPr>
    <p:cSldViewPr>
      <p:cViewPr varScale="1">
        <p:scale>
          <a:sx n="110" d="100"/>
          <a:sy n="110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8"/>
          </c:dPt>
          <c:cat>
            <c:strRef>
              <c:f>Лист1!$A$2:$A$5</c:f>
              <c:strCache>
                <c:ptCount val="4"/>
                <c:pt idx="0">
                  <c:v>на перетворення в інші види палива та енергію (63,5%)</c:v>
                </c:pt>
                <c:pt idx="1">
                  <c:v>кінцеве використання (34,0%)</c:v>
                </c:pt>
                <c:pt idx="2">
                  <c:v>втрати при розподілі, транспортуванні та зберіганні (1,7%)</c:v>
                </c:pt>
                <c:pt idx="3">
                  <c:v>для неенергетичних цілей (0,7%)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63.5</c:v>
                </c:pt>
                <c:pt idx="1">
                  <c:v>34</c:v>
                </c:pt>
                <c:pt idx="2">
                  <c:v>1.7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sz="1100"/>
            </a:pPr>
            <a:endParaRPr lang="uk-UA"/>
          </a:p>
        </c:txPr>
      </c:legendEntry>
      <c:layout>
        <c:manualLayout>
          <c:xMode val="edge"/>
          <c:yMode val="edge"/>
          <c:x val="0.57835907121430963"/>
          <c:y val="0.17954847440944882"/>
          <c:w val="0.41282246417064772"/>
          <c:h val="0.554826525590551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639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0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70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6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6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0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82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7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29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6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44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08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png"/><Relationship Id="rId7" Type="http://schemas.openxmlformats.org/officeDocument/2006/relationships/hyperlink" Target="https://www.facebook.com/%D0%93%D0%BE%D0%BB%D0%BE%D0%B2%D0%BD%D0%B5-%D1%83%D0%BF%D1%80%D0%B0%D0%B2%D0%BB%D1%96%D0%BD%D0%BD%D1%8F-%D1%81%D1%82%D0%B0%D1%82%D0%B8%D1%81%D1%82%D0%B8%D0%BA%D0%B8-%D1%83-%D0%9B%D1%83%D0%B3%D0%B0%D0%BD%D1%81%D1%8C%D0%BA%D1%96%D0%B9-%D0%BE%D0%B1%D0%BB%D0%B0%D1%81%D1%82%D1%96-1858740034393589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hyperlink" Target="https://twitter.com/gusvlugobl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51520" y="1059582"/>
            <a:ext cx="6048672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rgbClr val="FFC000"/>
                </a:solidFill>
              </a:rPr>
              <a:t>пропонує до Вашої уваги:</a:t>
            </a:r>
            <a:r>
              <a:rPr lang="uk-UA" sz="3200" dirty="0" smtClean="0">
                <a:solidFill>
                  <a:schemeClr val="bg1"/>
                </a:solidFill>
              </a:rPr>
              <a:t/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Статистичний щорічник Луганської області за 2017 рік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5481"/>
            <a:ext cx="901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Головне </a:t>
            </a:r>
            <a:r>
              <a:rPr lang="uk-UA" sz="24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управління статистики  у Луганській області</a:t>
            </a:r>
            <a:endParaRPr lang="uk-UA" sz="24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6226" y="4574324"/>
            <a:ext cx="361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Сєвєродонецьк</a:t>
            </a:r>
          </a:p>
          <a:p>
            <a:pPr algn="ctr"/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2018</a:t>
            </a:r>
            <a:endParaRPr lang="uk-UA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wipe dir="d"/>
      </p:transition>
    </mc:Choice>
    <mc:Fallback xmlns="">
      <p:transition spd="slow" advTm="3000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525" y="226961"/>
            <a:ext cx="15664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dirty="0">
                <a:solidFill>
                  <a:schemeClr val="bg1"/>
                </a:solidFill>
              </a:rPr>
              <a:t>Населені пункти та житло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2971" y="593570"/>
            <a:ext cx="5029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Житловий </a:t>
            </a:r>
            <a:r>
              <a:rPr lang="ru-RU" sz="16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фонд</a:t>
            </a:r>
          </a:p>
          <a:p>
            <a:pPr algn="r"/>
            <a:r>
              <a:rPr lang="ru-RU" sz="1200" i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млн.м</a:t>
            </a:r>
            <a:r>
              <a:rPr lang="ru-RU" sz="1200" i="1" baseline="30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2</a:t>
            </a:r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200" i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загальної площі</a:t>
            </a:r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) </a:t>
            </a:r>
            <a:endParaRPr lang="ru-RU" sz="12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6" y="1116790"/>
            <a:ext cx="7346338" cy="32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95536" y="3507854"/>
            <a:ext cx="4828555" cy="727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>
                <a:latin typeface="Roboto Condensed" charset="0"/>
                <a:ea typeface="Roboto Condensed" charset="0"/>
              </a:rPr>
              <a:t>Освіта</a:t>
            </a:r>
            <a:endParaRPr lang="uk-UA" dirty="0">
              <a:latin typeface="Roboto Condensed" charset="0"/>
              <a:ea typeface="Roboto Condensed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3523"/>
            <a:ext cx="2537242" cy="25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525" y="226961"/>
            <a:ext cx="5613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b="1" dirty="0" smtClean="0">
                <a:solidFill>
                  <a:schemeClr val="bg1"/>
                </a:solidFill>
              </a:rPr>
              <a:t>Освіта</a:t>
            </a:r>
            <a:endParaRPr lang="uk-UA" sz="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5869" y="572717"/>
            <a:ext cx="7093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Розподіл дітей у дошкільних навчальних закладах за мовами виховання </a:t>
            </a:r>
          </a:p>
          <a:p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 Луганській області</a:t>
            </a:r>
          </a:p>
          <a:p>
            <a:pPr algn="r"/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uk-UA" sz="1200" i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відсотків) </a:t>
            </a:r>
            <a:endParaRPr lang="uk-UA" sz="1200" i="1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8" y="1324249"/>
            <a:ext cx="844375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95536" y="3723878"/>
            <a:ext cx="4828555" cy="727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noProof="1" smtClean="0">
                <a:latin typeface="Roboto Condensed" charset="0"/>
                <a:ea typeface="Roboto Condensed" charset="0"/>
              </a:rPr>
              <a:t>Навколишнє середовище та природні  ресурси</a:t>
            </a:r>
            <a:endParaRPr lang="uk-UA" noProof="1">
              <a:latin typeface="Roboto Condensed" charset="0"/>
              <a:ea typeface="Roboto Condensed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197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332" y="138513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noProof="1" smtClean="0">
                <a:solidFill>
                  <a:schemeClr val="bg1"/>
                </a:solidFill>
              </a:rPr>
              <a:t>Навколишнє середовище та </a:t>
            </a:r>
          </a:p>
          <a:p>
            <a:r>
              <a:rPr lang="uk-UA" sz="900" noProof="1" smtClean="0">
                <a:solidFill>
                  <a:schemeClr val="bg1"/>
                </a:solidFill>
              </a:rPr>
              <a:t>природні  ресурси</a:t>
            </a:r>
            <a:endParaRPr lang="uk-UA" sz="900" noProof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7113" y="819745"/>
            <a:ext cx="2650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Використання води</a:t>
            </a:r>
          </a:p>
          <a:p>
            <a:pPr algn="r"/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(млн.м</a:t>
            </a:r>
            <a:r>
              <a:rPr lang="ru-RU" sz="1200" i="1" baseline="30000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3</a:t>
            </a:r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)</a:t>
            </a:r>
          </a:p>
          <a:p>
            <a:pPr algn="r"/>
            <a:endParaRPr lang="ru-RU" sz="1600" dirty="0" smtClean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algn="r"/>
            <a:r>
              <a:rPr lang="ru-RU" sz="16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endParaRPr lang="ru-RU" sz="11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7" y="1327576"/>
            <a:ext cx="3312368" cy="331236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50366"/>
              </p:ext>
            </p:extLst>
          </p:nvPr>
        </p:nvGraphicFramePr>
        <p:xfrm>
          <a:off x="3540094" y="942855"/>
          <a:ext cx="5584062" cy="343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Диаграмма" r:id="rId4" imgW="5189089" imgH="3208140" progId="MSGraph.Chart.8">
                  <p:embed/>
                </p:oleObj>
              </mc:Choice>
              <mc:Fallback>
                <p:oleObj name="Диаграмма" r:id="rId4" imgW="5189089" imgH="320814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94" y="942855"/>
                        <a:ext cx="5584062" cy="3436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39951" y="558135"/>
            <a:ext cx="48245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Хімічний склад викидів забруднюючих речовин від стаціонарних джерел забруднення у 2017 році</a:t>
            </a:r>
          </a:p>
          <a:p>
            <a:pPr algn="r"/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uk-UA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відсотків</a:t>
            </a:r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)</a:t>
            </a:r>
            <a:endParaRPr lang="ru-RU" sz="12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07504" y="2715766"/>
            <a:ext cx="6086686" cy="1879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noProof="1" smtClean="0">
                <a:latin typeface="Roboto Condensed" charset="0"/>
                <a:ea typeface="Roboto Condensed" charset="0"/>
              </a:rPr>
              <a:t>Сільське господарство,мисливство,  лісове господарство, рибне господарство</a:t>
            </a:r>
            <a:endParaRPr lang="uk-UA" noProof="1">
              <a:latin typeface="Roboto Condensed" charset="0"/>
              <a:ea typeface="Roboto Condensed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241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5486"/>
            <a:ext cx="20050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" y="1742716"/>
            <a:ext cx="915566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"/>
          <a:stretch/>
        </p:blipFill>
        <p:spPr bwMode="auto">
          <a:xfrm>
            <a:off x="475185" y="1563638"/>
            <a:ext cx="367036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332" y="167096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00" noProof="1" smtClean="0">
                <a:solidFill>
                  <a:schemeClr val="bg1"/>
                </a:solidFill>
              </a:rPr>
              <a:t>Сільське господарство,мисливство,  </a:t>
            </a:r>
          </a:p>
          <a:p>
            <a:r>
              <a:rPr lang="uk-UA" sz="700" noProof="1" smtClean="0">
                <a:solidFill>
                  <a:schemeClr val="bg1"/>
                </a:solidFill>
              </a:rPr>
              <a:t>лісове господарство, рибне господарство</a:t>
            </a:r>
            <a:endParaRPr lang="uk-UA" sz="700" noProof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699542"/>
            <a:ext cx="36780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Поголів’я великої рогатої худоби у сільськогосподарських підприємствах Луганської області </a:t>
            </a:r>
          </a:p>
          <a:p>
            <a:pPr algn="r"/>
            <a:r>
              <a:rPr lang="uk-UA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(на кінець року; голів)</a:t>
            </a:r>
          </a:p>
          <a:p>
            <a:pPr algn="r"/>
            <a:endParaRPr lang="ru-RU" sz="1600" dirty="0" smtClean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algn="r"/>
            <a:r>
              <a:rPr lang="ru-RU" sz="16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endParaRPr lang="ru-RU" sz="11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719" y="138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35" y="1203598"/>
            <a:ext cx="4701982" cy="32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5734" y="699542"/>
            <a:ext cx="4484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Земельна площа Луганської області у 2017 році</a:t>
            </a:r>
            <a:endParaRPr lang="uk-UA" sz="16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23528" y="3507854"/>
            <a:ext cx="4828555" cy="727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noProof="1" smtClean="0">
                <a:latin typeface="Roboto Condensed" charset="0"/>
                <a:ea typeface="Roboto Condensed" charset="0"/>
              </a:rPr>
              <a:t>Енергетика</a:t>
            </a:r>
            <a:endParaRPr lang="uk-UA" noProof="1">
              <a:latin typeface="Roboto Condensed" charset="0"/>
              <a:ea typeface="Roboto Condensed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13" y="354233"/>
            <a:ext cx="2427734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5322"/>
            <a:ext cx="792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dirty="0" smtClean="0">
                <a:solidFill>
                  <a:schemeClr val="bg1"/>
                </a:solidFill>
              </a:rPr>
              <a:t>Енергетика</a:t>
            </a:r>
            <a:endParaRPr lang="uk-UA" sz="9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5552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Структура витрат палива за напрямами використання у 2017 році </a:t>
            </a:r>
          </a:p>
          <a:p>
            <a:pPr algn="r"/>
            <a:r>
              <a:rPr lang="uk-UA" sz="1200" i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(відсотків</a:t>
            </a:r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)</a:t>
            </a:r>
            <a:endParaRPr lang="ru-RU" sz="12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5144712"/>
              </p:ext>
            </p:extLst>
          </p:nvPr>
        </p:nvGraphicFramePr>
        <p:xfrm>
          <a:off x="944166" y="1078746"/>
          <a:ext cx="73448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3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51520" y="3579862"/>
            <a:ext cx="5976664" cy="727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noProof="1" smtClean="0">
                <a:latin typeface="Roboto Condensed" charset="0"/>
                <a:ea typeface="Roboto Condensed" charset="0"/>
              </a:rPr>
              <a:t>Будівництво</a:t>
            </a:r>
            <a:endParaRPr lang="uk-UA" noProof="1">
              <a:latin typeface="Roboto Condensed" charset="0"/>
              <a:ea typeface="Roboto Condensed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7494"/>
            <a:ext cx="2416730" cy="24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06" y="411510"/>
            <a:ext cx="4157468" cy="42279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374"/>
            <a:ext cx="216024" cy="2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151" y="771550"/>
            <a:ext cx="4655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Статистичний збірник містить дані:</a:t>
            </a:r>
            <a:endParaRPr lang="ru-RU" sz="2400" b="1" dirty="0">
              <a:solidFill>
                <a:srgbClr val="F79709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09" y="1315457"/>
            <a:ext cx="48919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про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соціально-економічне становище Луганської області та її регіонів у 2017 році порівняно з попередніми роками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показники системи національних рахунків, матеріального виробництва, фінансової та соціальної сфери, населення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окремі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зіставлення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по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регіонах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України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методологічні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пояснення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графіки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та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діаграми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предметно-алфавітний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покажчик</a:t>
            </a:r>
            <a:r>
              <a:rPr lang="ru-RU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gallery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5322"/>
            <a:ext cx="843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Буд</a:t>
            </a:r>
            <a:r>
              <a:rPr lang="uk-UA" sz="900" noProof="1" smtClean="0">
                <a:solidFill>
                  <a:schemeClr val="bg1"/>
                </a:solidFill>
              </a:rPr>
              <a:t>івництво</a:t>
            </a:r>
            <a:endParaRPr lang="uk-UA" sz="900" noProof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6796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Розподіл обсягів виконаних будівельних робіт за видами будівельної продукції</a:t>
            </a:r>
          </a:p>
          <a:p>
            <a:pPr algn="r"/>
            <a:endParaRPr lang="uk-UA" sz="1200" i="1" dirty="0" smtClean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algn="r"/>
            <a:r>
              <a:rPr lang="uk-UA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(відсотків)</a:t>
            </a:r>
            <a:endParaRPr lang="ru-RU" sz="12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13041"/>
              </p:ext>
            </p:extLst>
          </p:nvPr>
        </p:nvGraphicFramePr>
        <p:xfrm>
          <a:off x="755575" y="1635646"/>
          <a:ext cx="7632849" cy="27363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1677550"/>
                <a:gridCol w="754897"/>
                <a:gridCol w="700500"/>
                <a:gridCol w="725416"/>
                <a:gridCol w="764599"/>
                <a:gridCol w="745196"/>
                <a:gridCol w="754897"/>
                <a:gridCol w="754897"/>
                <a:gridCol w="754897"/>
              </a:tblGrid>
              <a:tr h="379857">
                <a:tc>
                  <a:txBody>
                    <a:bodyPr/>
                    <a:lstStyle/>
                    <a:p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2000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2005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2010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2013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2014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2015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2016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2017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</a:tr>
              <a:tr h="60843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Будівництво</a:t>
                      </a:r>
                      <a:endParaRPr lang="ru-RU" sz="1200" b="1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100,0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</a:tr>
              <a:tr h="37985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Будівлі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31,5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31,7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36,9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32,9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25,7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</a:t>
                      </a:r>
                      <a:r>
                        <a:rPr lang="ru-RU" sz="1200" dirty="0" smtClean="0"/>
                        <a:t>4,4</a:t>
                      </a:r>
                      <a:endParaRPr lang="uk-UA" sz="1200" dirty="0" smtClean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23,4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53,7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</a:tr>
              <a:tr h="37985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житлові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4,9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4,2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4,5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7,1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5,3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5,2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3,6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11,7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</a:tr>
              <a:tr h="37985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нежитлові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26,6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27,5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32,4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25,8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20,4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29,2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19,8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42,0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</a:tr>
              <a:tr h="60843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Інженерні споруди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68,5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68,3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63,1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67,1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74,3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65,6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76,6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dirty="0" smtClean="0"/>
                        <a:t>46,3</a:t>
                      </a:r>
                      <a:endParaRPr lang="ru-RU" sz="1200" dirty="0">
                        <a:latin typeface="Roboto Condensed" charset="0"/>
                        <a:ea typeface="Roboto Condensed" charset="0"/>
                      </a:endParaRPr>
                    </a:p>
                  </a:txBody>
                  <a:tcPr marL="121032" marR="121032" marT="60516" marB="605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7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25373"/>
            <a:ext cx="543811" cy="54381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971600" y="2040921"/>
            <a:ext cx="7151663" cy="12579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solidFill>
                  <a:srgbClr val="FF9800"/>
                </a:solidFill>
              </a:rPr>
              <a:t>Дякуємо за увагу!</a:t>
            </a:r>
            <a:endParaRPr sz="6000" dirty="0">
              <a:solidFill>
                <a:srgbClr val="FF9800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41036" y="914144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50" y="1387004"/>
            <a:ext cx="545058" cy="547797"/>
          </a:xfrm>
          <a:prstGeom prst="rect">
            <a:avLst/>
          </a:prstGeom>
        </p:spPr>
      </p:pic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85" y="3788254"/>
            <a:ext cx="866301" cy="453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4423" y="3291830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accent6"/>
                </a:solidFill>
                <a:latin typeface="Roboto Condensed" charset="0"/>
                <a:ea typeface="Roboto Condensed" charset="0"/>
              </a:rPr>
              <a:t>Ми у </a:t>
            </a:r>
            <a:r>
              <a:rPr lang="uk-UA" sz="1800" b="1" dirty="0" smtClean="0">
                <a:solidFill>
                  <a:schemeClr val="accent6"/>
                </a:solidFill>
                <a:latin typeface="Roboto Condensed" charset="0"/>
                <a:ea typeface="Roboto Condensed" charset="0"/>
              </a:rPr>
              <a:t>соціальних </a:t>
            </a:r>
            <a:r>
              <a:rPr lang="ru-RU" sz="1800" b="1" dirty="0" smtClean="0">
                <a:solidFill>
                  <a:schemeClr val="accent6"/>
                </a:solidFill>
                <a:latin typeface="Roboto Condensed" charset="0"/>
                <a:ea typeface="Roboto Condensed" charset="0"/>
              </a:rPr>
              <a:t>мережах:</a:t>
            </a:r>
            <a:endParaRPr lang="ru-RU" sz="1800" b="1" dirty="0">
              <a:solidFill>
                <a:schemeClr val="accent6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7" name="Рисунок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64" y="3793165"/>
            <a:ext cx="866301" cy="448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0" y="4017391"/>
            <a:ext cx="548616" cy="548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156 0.03488 L 0.16823 0.03086 L 0.24844 0.04352 L 0.30052 0.02963 " pathEditMode="relative" rAng="0" ptsTypes="AAAA">
                                      <p:cBhvr>
                                        <p:cTn id="23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06" y="411510"/>
            <a:ext cx="4157468" cy="42279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374"/>
            <a:ext cx="216024" cy="2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502">
            <a:off x="5036640" y="3798769"/>
            <a:ext cx="2016224" cy="1318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1977"/>
            <a:ext cx="1612146" cy="16099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216" y="1131590"/>
            <a:ext cx="49167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За </a:t>
            </a:r>
            <a:r>
              <a:rPr lang="uk-UA" sz="16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довідками</a:t>
            </a:r>
            <a:r>
              <a:rPr lang="ru-RU" sz="16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600" b="1" dirty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та з приводу </a:t>
            </a:r>
            <a:r>
              <a:rPr lang="uk-UA" sz="16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придбання</a:t>
            </a:r>
            <a:r>
              <a:rPr lang="ru-RU" sz="16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6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звертатися</a:t>
            </a:r>
            <a:r>
              <a:rPr lang="ru-RU" sz="16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:</a:t>
            </a:r>
            <a:endParaRPr lang="ru-RU" sz="1600" b="1" dirty="0">
              <a:solidFill>
                <a:srgbClr val="F79709"/>
              </a:solidFill>
              <a:latin typeface="Roboto Condensed" charset="0"/>
              <a:ea typeface="Roboto Condensed" charset="0"/>
            </a:endParaRPr>
          </a:p>
          <a:p>
            <a:endParaRPr lang="ru-RU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pPr algn="ctr"/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Головне </a:t>
            </a:r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управління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статистики у Луганській області</a:t>
            </a:r>
          </a:p>
          <a:p>
            <a:pPr algn="ctr"/>
            <a:r>
              <a:rPr lang="uk-UA" sz="16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Управління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6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поширення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інформації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та  комунікацій</a:t>
            </a:r>
          </a:p>
          <a:p>
            <a:pPr algn="ctr"/>
            <a:endParaRPr lang="ru-RU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дреса</a:t>
            </a:r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: 93402, м. 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Сєвєродонецьк, </a:t>
            </a:r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вул. Вілєсова, 1-в, </a:t>
            </a:r>
            <a:endParaRPr lang="ru-RU" sz="1600" b="1" dirty="0" smtClean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6 </a:t>
            </a:r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поверх, кімната 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108</a:t>
            </a:r>
            <a:endParaRPr lang="ru-RU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телефон: (06452) 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2-10-21, моб. </a:t>
            </a:r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т</a:t>
            </a:r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ел. 0991329945</a:t>
            </a:r>
            <a:endParaRPr lang="ru-RU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електронна пошта: </a:t>
            </a:r>
            <a:r>
              <a:rPr lang="en-US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gus_lg@ukrstat.gov.ua</a:t>
            </a:r>
          </a:p>
          <a:p>
            <a:r>
              <a:rPr lang="ru-RU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веб-сайт: </a:t>
            </a:r>
            <a:r>
              <a:rPr lang="en-US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www.lg.ukrstat.qov.ua</a:t>
            </a:r>
            <a:endParaRPr lang="uk-UA" sz="1600" b="1" dirty="0" smtClean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  <a:p>
            <a:r>
              <a:rPr lang="uk-UA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</a:t>
            </a:r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артість  збірника </a:t>
            </a:r>
            <a:r>
              <a:rPr lang="uk-UA" sz="16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- 183, 44 </a:t>
            </a:r>
            <a:r>
              <a:rPr lang="uk-UA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грн</a:t>
            </a:r>
            <a:endParaRPr lang="ru-RU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3529" y="772266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FF00"/>
                </a:solidFill>
                <a:latin typeface="Roboto Condensed" charset="0"/>
                <a:ea typeface="Roboto Condensed" charset="0"/>
              </a:rPr>
              <a:t>183, 44 </a:t>
            </a:r>
            <a:r>
              <a:rPr lang="ru-RU" sz="1800" b="1" dirty="0" err="1">
                <a:solidFill>
                  <a:srgbClr val="FFFF00"/>
                </a:solidFill>
                <a:latin typeface="Roboto Condensed" charset="0"/>
                <a:ea typeface="Roboto Condensed" charset="0"/>
              </a:rPr>
              <a:t>грн</a:t>
            </a:r>
            <a:endParaRPr lang="ru-RU" sz="1800" b="1" dirty="0">
              <a:solidFill>
                <a:srgbClr val="FFFF00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14:prism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374"/>
            <a:ext cx="216024" cy="2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48205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79709"/>
                </a:solidFill>
                <a:latin typeface="Roboto Condensed" charset="0"/>
                <a:ea typeface="Roboto Condensed" charset="0"/>
              </a:rPr>
              <a:t>РОЗДІЛИ:</a:t>
            </a:r>
            <a:endParaRPr lang="ru-RU" sz="2400" b="1" dirty="0">
              <a:solidFill>
                <a:srgbClr val="F79709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-201488"/>
            <a:ext cx="4994992" cy="28083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158127"/>
            <a:ext cx="4994992" cy="28083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521491"/>
            <a:ext cx="4994992" cy="28083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874837"/>
            <a:ext cx="4994992" cy="28083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1244309"/>
            <a:ext cx="4994992" cy="28083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1608262"/>
            <a:ext cx="4994992" cy="28083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1970212"/>
            <a:ext cx="4994992" cy="280831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2332162"/>
            <a:ext cx="4994992" cy="28083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2694112"/>
            <a:ext cx="4994992" cy="28083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3046537"/>
            <a:ext cx="4994992" cy="28083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431" y="3408487"/>
            <a:ext cx="4994992" cy="28083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201488"/>
            <a:ext cx="4994992" cy="280831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201488"/>
            <a:ext cx="4994992" cy="2808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5" y="158127"/>
            <a:ext cx="4994992" cy="280831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5" y="521491"/>
            <a:ext cx="4994992" cy="280831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5293"/>
            <a:ext cx="4994992" cy="28083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5" y="1246312"/>
            <a:ext cx="4994992" cy="280831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14308"/>
            <a:ext cx="4994992" cy="280831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70212"/>
            <a:ext cx="4994992" cy="280831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35188"/>
            <a:ext cx="4994992" cy="280831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94112"/>
            <a:ext cx="4994992" cy="280831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5" y="3046537"/>
            <a:ext cx="4994992" cy="280831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5" y="3408487"/>
            <a:ext cx="4994992" cy="28083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8127"/>
            <a:ext cx="4994992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721" y="82426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721" y="119295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2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3721" y="154949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3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3721" y="19096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4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3721" y="227899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5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513721" y="264308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6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13275" y="301241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7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513275" y="336698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8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513721" y="372814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9</a:t>
            </a:r>
            <a:endParaRPr lang="ru-RU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29" name="Прямоугольник 1028"/>
          <p:cNvSpPr/>
          <p:nvPr/>
        </p:nvSpPr>
        <p:spPr>
          <a:xfrm>
            <a:off x="442363" y="407341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10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442363" y="4440705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11</a:t>
            </a:r>
            <a:endParaRPr lang="ru-RU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3347864" y="824925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12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3365918" y="1194258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13</a:t>
            </a:r>
            <a:endParaRPr lang="ru-RU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3365918" y="1548478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14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3347864" y="190966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15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3365918" y="2273754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16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6" name="Прямоугольник 1035"/>
          <p:cNvSpPr/>
          <p:nvPr/>
        </p:nvSpPr>
        <p:spPr>
          <a:xfrm>
            <a:off x="3365918" y="2650468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17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3365918" y="2997654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18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>
            <a:off x="3365918" y="3374368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19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39" name="Прямоугольник 1038"/>
          <p:cNvSpPr/>
          <p:nvPr/>
        </p:nvSpPr>
        <p:spPr>
          <a:xfrm>
            <a:off x="3365918" y="371517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20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0" name="Прямоугольник 1039"/>
          <p:cNvSpPr/>
          <p:nvPr/>
        </p:nvSpPr>
        <p:spPr>
          <a:xfrm>
            <a:off x="3374547" y="407273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21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1" name="Прямоугольник 1040"/>
          <p:cNvSpPr/>
          <p:nvPr/>
        </p:nvSpPr>
        <p:spPr>
          <a:xfrm>
            <a:off x="3376892" y="4433712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22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6236809" y="816085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23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3" name="Прямоугольник 1042"/>
          <p:cNvSpPr/>
          <p:nvPr/>
        </p:nvSpPr>
        <p:spPr>
          <a:xfrm>
            <a:off x="6236809" y="1185417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24</a:t>
            </a:r>
            <a:endParaRPr lang="ru-RU" sz="18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4" name="Прямоугольник 1043"/>
          <p:cNvSpPr/>
          <p:nvPr/>
        </p:nvSpPr>
        <p:spPr>
          <a:xfrm>
            <a:off x="851449" y="746003"/>
            <a:ext cx="220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</a:t>
            </a:r>
            <a:r>
              <a:rPr lang="uk-UA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сновні геополітичні та економічні характеристики</a:t>
            </a:r>
            <a:endParaRPr lang="uk-UA" sz="1000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5" name="Прямоугольник 1044"/>
          <p:cNvSpPr/>
          <p:nvPr/>
        </p:nvSpPr>
        <p:spPr>
          <a:xfrm>
            <a:off x="845918" y="1244309"/>
            <a:ext cx="1374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аселення та міграція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6" name="Прямоугольник 1045"/>
          <p:cNvSpPr/>
          <p:nvPr/>
        </p:nvSpPr>
        <p:spPr>
          <a:xfrm>
            <a:off x="851449" y="1630103"/>
            <a:ext cx="811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инок праці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840464" y="1971216"/>
            <a:ext cx="1418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</a:t>
            </a:r>
            <a:r>
              <a:rPr lang="ru-RU" sz="1000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оходи та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умови життя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840464" y="2340548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аселені пункти та житло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49" name="Прямоугольник 1048"/>
          <p:cNvSpPr/>
          <p:nvPr/>
        </p:nvSpPr>
        <p:spPr>
          <a:xfrm>
            <a:off x="829371" y="2704641"/>
            <a:ext cx="5229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світа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50" name="Прямоугольник 1049"/>
          <p:cNvSpPr/>
          <p:nvPr/>
        </p:nvSpPr>
        <p:spPr>
          <a:xfrm>
            <a:off x="829371" y="3064667"/>
            <a:ext cx="2252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хорона здоров'я та соціальний захист</a:t>
            </a:r>
            <a:endParaRPr lang="uk-UA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51" name="Прямоугольник 1050"/>
          <p:cNvSpPr/>
          <p:nvPr/>
        </p:nvSpPr>
        <p:spPr>
          <a:xfrm>
            <a:off x="829371" y="3428541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К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ультура, відпочинок, спорт і туризм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52" name="Прямоугольник 1051"/>
          <p:cNvSpPr/>
          <p:nvPr/>
        </p:nvSpPr>
        <p:spPr>
          <a:xfrm>
            <a:off x="829371" y="3783769"/>
            <a:ext cx="16353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равосуддя та злочинність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53" name="Прямоугольник 1052"/>
          <p:cNvSpPr/>
          <p:nvPr/>
        </p:nvSpPr>
        <p:spPr>
          <a:xfrm>
            <a:off x="829371" y="4016464"/>
            <a:ext cx="221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авколишнє середовище та природні </a:t>
            </a:r>
          </a:p>
          <a:p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ресурси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54" name="Прямоугольник 1053"/>
          <p:cNvSpPr/>
          <p:nvPr/>
        </p:nvSpPr>
        <p:spPr>
          <a:xfrm>
            <a:off x="829371" y="4502260"/>
            <a:ext cx="12811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аціональні рахунки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055" name="Прямоугольник 1054"/>
          <p:cNvSpPr/>
          <p:nvPr/>
        </p:nvSpPr>
        <p:spPr>
          <a:xfrm>
            <a:off x="3756950" y="899892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Ц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іни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3756950" y="11150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Є</a:t>
            </a:r>
            <a:r>
              <a:rPr lang="ru-RU" sz="1000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диний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державний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реєстр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підприємств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</a:p>
          <a:p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та </a:t>
            </a:r>
            <a:r>
              <a:rPr lang="ru-RU" sz="1000" dirty="0" err="1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організацій</a:t>
            </a:r>
            <a:r>
              <a:rPr lang="ru-RU" sz="1000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</a:t>
            </a:r>
            <a:r>
              <a:rPr lang="uk-UA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ЄДРПОУ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)</a:t>
            </a:r>
            <a:endParaRPr lang="ru-RU" sz="1000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3775004" y="1614308"/>
            <a:ext cx="795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Е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нергетика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3757751" y="1970210"/>
            <a:ext cx="995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П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ромисловість</a:t>
            </a:r>
            <a:endParaRPr lang="uk-UA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757751" y="22050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С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ільське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господарство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,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мисливство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, </a:t>
            </a:r>
          </a:p>
          <a:p>
            <a:r>
              <a:rPr lang="ru-RU" sz="1000" dirty="0" err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лісове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000" dirty="0" err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господарство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, </a:t>
            </a:r>
            <a:r>
              <a:rPr lang="ru-RU" sz="1000" dirty="0" err="1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</a:t>
            </a:r>
            <a:r>
              <a:rPr lang="ru-RU" sz="1000" dirty="0" err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ибне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000" dirty="0" err="1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господарство</a:t>
            </a:r>
            <a:endParaRPr lang="ru-RU" sz="1000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775004" y="2712023"/>
            <a:ext cx="848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Б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удівництво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776906" y="3064666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К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апітальні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інвестиції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3783633" y="3428540"/>
            <a:ext cx="12490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Т</a:t>
            </a:r>
            <a:r>
              <a:rPr lang="ru-RU" sz="1000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ранспорт і </a:t>
            </a:r>
            <a:r>
              <a:rPr lang="uk-UA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зв'язок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endParaRPr lang="ru-RU" sz="1000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3783633" y="4134965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нутрішня торгівля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3776906" y="4495267"/>
            <a:ext cx="1436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</a:t>
            </a:r>
            <a:r>
              <a:rPr lang="ru-RU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іяльність підприємств</a:t>
            </a:r>
            <a:endParaRPr lang="ru-RU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3775004" y="3789696"/>
            <a:ext cx="19159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З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овнішньоекономічна</a:t>
            </a:r>
            <a:r>
              <a:rPr lang="ru-RU" sz="10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діяльність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6628804" y="886480"/>
            <a:ext cx="1144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аука та інновації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6628804" y="1242660"/>
            <a:ext cx="22733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</a:t>
            </a:r>
            <a:r>
              <a:rPr lang="uk-UA" sz="10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кремі зіставлення по регіонах України</a:t>
            </a:r>
            <a:endParaRPr lang="uk-UA" sz="10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208" name="Рисунок 2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45" y="1798119"/>
            <a:ext cx="857679" cy="857679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29" y="2205066"/>
            <a:ext cx="1443016" cy="1443016"/>
          </a:xfrm>
          <a:prstGeom prst="rect">
            <a:avLst/>
          </a:pr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69" y="3428541"/>
            <a:ext cx="757379" cy="7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95536" y="3291830"/>
            <a:ext cx="482855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/>
              <a:t>Основні геополітичні та економічні </a:t>
            </a:r>
            <a:r>
              <a:rPr lang="ru-RU" dirty="0" smtClean="0"/>
              <a:t>характеристики</a:t>
            </a:r>
            <a:endParaRPr lang="ru-RU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9502"/>
            <a:ext cx="2427734" cy="242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0286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noProof="1" smtClean="0">
                <a:solidFill>
                  <a:schemeClr val="bg1"/>
                </a:solidFill>
              </a:rPr>
              <a:t>Основні геополітичні та </a:t>
            </a:r>
          </a:p>
          <a:p>
            <a:r>
              <a:rPr lang="uk-UA" sz="900" noProof="1" smtClean="0">
                <a:solidFill>
                  <a:schemeClr val="bg1"/>
                </a:solidFill>
              </a:rPr>
              <a:t>економічні характеристики</a:t>
            </a:r>
            <a:endParaRPr lang="uk-UA" sz="900" noProof="1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13" y="396305"/>
            <a:ext cx="5164413" cy="4752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170" y="331681"/>
            <a:ext cx="3065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Адміністративно-територіальний</a:t>
            </a:r>
            <a:r>
              <a:rPr lang="uk-UA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поділ</a:t>
            </a:r>
            <a:endParaRPr lang="ru-RU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5" y="987574"/>
            <a:ext cx="836712" cy="836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1605" y="1252041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Населення</a:t>
            </a:r>
            <a:r>
              <a:rPr lang="ru-RU" sz="18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2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-  </a:t>
            </a:r>
            <a:r>
              <a:rPr lang="ru-RU" sz="18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2 167 802  </a:t>
            </a:r>
            <a:r>
              <a:rPr lang="ru-RU" sz="18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ос</a:t>
            </a:r>
            <a:r>
              <a:rPr lang="uk-UA" sz="18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іб</a:t>
            </a:r>
            <a:endParaRPr lang="uk-UA" sz="1800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3" y="1995686"/>
            <a:ext cx="864095" cy="8640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61605" y="2208589"/>
            <a:ext cx="3868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Найбільші річки</a:t>
            </a:r>
            <a:r>
              <a:rPr lang="uk-UA" sz="18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uk-UA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- Сіверський Донець, Деркул, Айдар, Євсуг, Лугань, Біла.</a:t>
            </a:r>
            <a:endParaRPr lang="uk-UA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5" y="3075806"/>
            <a:ext cx="836712" cy="8367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61605" y="3147814"/>
            <a:ext cx="3270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Клімат</a:t>
            </a:r>
            <a:r>
              <a:rPr lang="uk-UA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 - помірно континентальний, характеризується жарким, сухим літом з посухами та потужним східним, південно-східним вітром та помірно холодною зимою із нестійкими сніжними покровами.</a:t>
            </a:r>
            <a:endParaRPr lang="uk-UA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95536" y="3507854"/>
            <a:ext cx="4828555" cy="727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>
                <a:latin typeface="Roboto Condensed" charset="0"/>
                <a:ea typeface="Roboto Condensed" charset="0"/>
              </a:rPr>
              <a:t>Доходи та умови життя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98" y="195486"/>
            <a:ext cx="2537971" cy="25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525" y="226961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00" dirty="0" smtClean="0">
                <a:solidFill>
                  <a:schemeClr val="bg1"/>
                </a:solidFill>
              </a:rPr>
              <a:t>Доходи та умови життя</a:t>
            </a:r>
            <a:endParaRPr lang="ru-RU" sz="9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6" y="1572310"/>
            <a:ext cx="4298828" cy="2808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4866" y="603095"/>
            <a:ext cx="5633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Доходи </a:t>
            </a:r>
            <a:r>
              <a:rPr lang="ru-RU" sz="1600" dirty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і </a:t>
            </a:r>
            <a:r>
              <a:rPr lang="uk-UA" sz="1600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витрати населення</a:t>
            </a:r>
          </a:p>
          <a:p>
            <a:pPr algn="r"/>
            <a:r>
              <a:rPr lang="ru-RU" sz="1200" i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(млн.грн) </a:t>
            </a:r>
            <a:endParaRPr lang="ru-RU" sz="1200" i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842" y="1403033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Доходи</a:t>
            </a:r>
            <a:endParaRPr lang="ru-RU" sz="1600" b="1" dirty="0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2310"/>
            <a:ext cx="4298828" cy="28083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67893" y="1403033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noProof="1" smtClean="0">
                <a:solidFill>
                  <a:srgbClr val="26557C"/>
                </a:solidFill>
                <a:latin typeface="Roboto Condensed" charset="0"/>
                <a:ea typeface="Roboto Condensed" charset="0"/>
              </a:rPr>
              <a:t>Витрати та заощадження</a:t>
            </a:r>
            <a:endParaRPr lang="uk-UA" sz="1600" b="1" noProof="1">
              <a:solidFill>
                <a:srgbClr val="26557C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95536" y="3507854"/>
            <a:ext cx="4828555" cy="727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>
                <a:latin typeface="Roboto Condensed" charset="0"/>
                <a:ea typeface="Roboto Condensed" charset="0"/>
              </a:rPr>
              <a:t>Населені пункти та житло</a:t>
            </a:r>
            <a:endParaRPr lang="uk-UA" dirty="0">
              <a:latin typeface="Roboto Condensed" charset="0"/>
              <a:ea typeface="Roboto Condensed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75" y="164256"/>
            <a:ext cx="2537971" cy="25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539</Words>
  <Application>Microsoft Office PowerPoint</Application>
  <PresentationFormat>Екран (16:9)</PresentationFormat>
  <Paragraphs>203</Paragraphs>
  <Slides>21</Slides>
  <Notes>13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Roboto Condensed</vt:lpstr>
      <vt:lpstr>Roboto Condensed Light</vt:lpstr>
      <vt:lpstr>Arvo</vt:lpstr>
      <vt:lpstr>Wingdings</vt:lpstr>
      <vt:lpstr>Arial</vt:lpstr>
      <vt:lpstr>Salerio template</vt:lpstr>
      <vt:lpstr>Диаграмма</vt:lpstr>
      <vt:lpstr>пропонує до Вашої уваги: Статистичний щорічник Луганської області за 2017 рік</vt:lpstr>
      <vt:lpstr>Презентація PowerPoint</vt:lpstr>
      <vt:lpstr>Презентація PowerPoint</vt:lpstr>
      <vt:lpstr>Презентація PowerPoint</vt:lpstr>
      <vt:lpstr>Основні геополітичні та економічні характеристики</vt:lpstr>
      <vt:lpstr>Презентація PowerPoint</vt:lpstr>
      <vt:lpstr>Доходи та умови життя</vt:lpstr>
      <vt:lpstr>Презентація PowerPoint</vt:lpstr>
      <vt:lpstr>Населені пункти та житло</vt:lpstr>
      <vt:lpstr>Презентація PowerPoint</vt:lpstr>
      <vt:lpstr>Освіта</vt:lpstr>
      <vt:lpstr>Презентація PowerPoint</vt:lpstr>
      <vt:lpstr>Навколишнє середовище та природні  ресурси</vt:lpstr>
      <vt:lpstr>Презентація PowerPoint</vt:lpstr>
      <vt:lpstr>Сільське господарство,мисливство,  лісове господарство, рибне господарство</vt:lpstr>
      <vt:lpstr>Презентація PowerPoint</vt:lpstr>
      <vt:lpstr>Енергетика</vt:lpstr>
      <vt:lpstr>Презентація PowerPoint</vt:lpstr>
      <vt:lpstr>Будівництво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Статистичний щорічник Луганської області за 2017 рік</dc:title>
  <cp:lastModifiedBy>М.Борисова</cp:lastModifiedBy>
  <cp:revision>242</cp:revision>
  <dcterms:modified xsi:type="dcterms:W3CDTF">2018-11-15T06:24:29Z</dcterms:modified>
</cp:coreProperties>
</file>